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bryanchain.com/2008/06/12/whats-so-bad-about-cubicles/" TargetMode="External"/><Relationship Id="rId3" Type="http://schemas.openxmlformats.org/officeDocument/2006/relationships/hyperlink" Target="http://www.robots.ox.ac.uk/~vgg/blog/vgg-image-annotator.html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utecatsinhats.com/frog-hat-cat/" TargetMode="External"/><Relationship Id="rId3" Type="http://schemas.openxmlformats.org/officeDocument/2006/relationships/hyperlink" Target="https://www.dhgate.com/product/hot-sale-hand-knitted-pet-hats-frog-cat-hat/462972171.html#seo=WAP" TargetMode="External"/><Relationship Id="rId4" Type="http://schemas.openxmlformats.org/officeDocument/2006/relationships/hyperlink" Target="https://www.pinterest.com.au/pin/172825704420035388/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utecatsinhats.com/frog-hat-cat/" TargetMode="External"/><Relationship Id="rId3" Type="http://schemas.openxmlformats.org/officeDocument/2006/relationships/hyperlink" Target="https://www.dhgate.com/product/hot-sale-hand-knitted-pet-hats-frog-cat-hat/462972171.html#seo=WAP" TargetMode="External"/><Relationship Id="rId4" Type="http://schemas.openxmlformats.org/officeDocument/2006/relationships/hyperlink" Target="https://www.pinterest.com.au/pin/172825704420035388/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utecatsinhats.com/frog-hat-cat/" TargetMode="External"/><Relationship Id="rId3" Type="http://schemas.openxmlformats.org/officeDocument/2006/relationships/hyperlink" Target="https://www.dhgate.com/product/hot-sale-hand-knitted-pet-hats-frog-cat-hat/462972171.html#seo=WAP" TargetMode="External"/><Relationship Id="rId4" Type="http://schemas.openxmlformats.org/officeDocument/2006/relationships/hyperlink" Target="https://www.pinterest.com.au/pin/172825704420035388/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mmons.wikimedia.org/wiki/File:State_floor_plan_-_White_House_-_1900.jpg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knowyourmeme.com/memes/i-have-no-idea-what-im-doing" TargetMode="Externa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i.googleblog.com/2017/06/supercharge-your-computer-vision-models.html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blogs.nvidia.com/blog/2016/01/05/eyes-on-the-road-how-autonomous-cars-understand-what-theyre-seeing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edium.com/@julsimon/gluon-cv-add-image-classification-detection-and-segmentation-to-your-application-in-minutes-1dbf6389acc5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bryanchain.com/2008/06/12/whats-so-bad-about-cubicles/" TargetMode="External"/><Relationship Id="rId3" Type="http://schemas.openxmlformats.org/officeDocument/2006/relationships/hyperlink" Target="http://www.robots.ox.ac.uk/~vgg/blog/vgg-image-annotator.html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bryanchain.com/2008/06/12/whats-so-bad-about-cubicles/" TargetMode="External"/><Relationship Id="rId3" Type="http://schemas.openxmlformats.org/officeDocument/2006/relationships/hyperlink" Target="http://www.robots.ox.ac.uk/~vgg/blog/vgg-image-annotator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d51ff1cd4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d51ff1cd4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https://bryanchain.com/2008/06/12/whats-so-bad-about-cubicles/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http://www.robots.ox.ac.uk/~vgg/blog/vgg-image-annotator.html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d51ff1cd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d51ff1cd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https://cutecatsinhats.com/frog-hat-cat/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https://www.dhgate.com/product/hot-sale-hand-knitted-pet-hats-frog-cat-hat/462972171.html#seo=WAP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https://www.pinterest.com.au/pin/172825704420035388/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d51ff1cd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d51ff1cd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https://cutecatsinhats.com/frog-hat-cat/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https://www.dhgate.com/product/hot-sale-hand-knitted-pet-hats-frog-cat-hat/462972171.html#seo=WAP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https://www.pinterest.com.au/pin/172825704420035388/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ML Pipeline takes annotation results and converts it into arrays of numbers. Then these arrays are used to train a model.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d51ff1cd4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d51ff1cd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https://cutecatsinhats.com/frog-hat-cat/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https://www.dhgate.com/product/hot-sale-hand-knitted-pet-hats-frog-cat-hat/462972171.html#seo=WAP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https://www.pinterest.com.au/pin/172825704420035388/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d51ff1cd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7d51ff1cd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Images from unsplash.com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first application is property price evaluation.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d51ff1cd4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d51ff1cd4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https://commons.wikimedia.org/wiki/File:State_floor_plan_-_White_House_-_1900.jpg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d51ff1cd4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d51ff1cd4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d51ff1cd4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d51ff1cd4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d51ff1cd4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d51ff1cd4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d51ff1cd4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d51ff1cd4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d51ff1cd4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d51ff1cd4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d51ff1cd4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d51ff1cd4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d51ff1cd4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7d51ff1cd4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d51ff1cd4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d51ff1cd4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d51ff1cd4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d51ff1cd4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d51ff1cd4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7d51ff1cd4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d51ff1cd4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d51ff1cd4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7d51ff1cd4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7d51ff1cd4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d51ff1cd4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d51ff1cd4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have app which includes annnotation page which passes ….to imageAnnota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current selected tag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7d51ff1cd4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7d51ff1cd4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d51ff1cd4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d51ff1cd4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React has isolated well-controlled state.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Redux flattens it and opens a door to every component that wants to break it.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don’t get how Actions help, because we still pass value that will overwrite the state.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d4e4aad46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d4e4aad46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7d51ff1cd4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7d51ff1cd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7d51ff1cd4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7d51ff1cd4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When developing locally there is no network delay. Things look completely different when we deploy to a free-tier virtual machine.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d51ff1cd4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7d51ff1cd4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https://knowyourmeme.com/memes/i-have-no-idea-what-im-doing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Had to learn a lot, design doc and documentation we started with became useless quickly, we should have started with a napkin drawing and get to a MVP as soon as possible.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7d51ff1cd4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7d51ff1cd4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7d51ff1cd4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7d51ff1cd4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7d51ff1cd4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7d51ff1cd4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7d5ba828ca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7d5ba828ca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7d5ba828c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7d5ba828c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d51ff1cd4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d51ff1cd4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https://ai.googleblog.com/2017/06/supercharge-your-computer-vision-models.html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d51ff1cd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d51ff1cd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https://blogs.nvidia.com/blog/2016/01/05/eyes-on-the-road-how-autonomous-cars-understand-what-theyre-seeing/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d51ff1cd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d51ff1cd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https://medium.com/@julsimon/gluon-cv-add-image-classification-detection-and-segmentation-to-your-application-in-minutes-1dbf6389acc5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d51ff1cd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d51ff1cd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d51ff1cd4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d51ff1cd4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https://bryanchain.com/2008/06/12/whats-so-bad-about-cubicles/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http://www.robots.ox.ac.uk/~vgg/blog/vgg-image-annotator.html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d51ff1cd4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d51ff1cd4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https://bryanchain.com/2008/06/12/whats-so-bad-about-cubicles/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http://www.robots.ox.ac.uk/~vgg/blog/vgg-image-annotator.html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0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3.png"/><Relationship Id="rId4" Type="http://schemas.openxmlformats.org/officeDocument/2006/relationships/image" Target="../media/image21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Annotation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5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Manual Image Annotation for Machine Learning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Ellie, Robbie &amp; Nina (Missing ‘M’ for MERN.... </a:t>
            </a:r>
            <a:r>
              <a:rPr lang="en-GB" sz="1050">
                <a:solidFill>
                  <a:srgbClr val="3C4043"/>
                </a:solidFill>
                <a:highlight>
                  <a:srgbClr val="FFFFFF"/>
                </a:highlight>
              </a:rPr>
              <a:t> 😭</a:t>
            </a:r>
            <a:r>
              <a:rPr lang="en-GB" sz="1800"/>
              <a:t>)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Manual Image Annotation</a:t>
            </a:r>
            <a:endParaRPr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Humans look into images and find areas of interest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Then they mark these areas with tags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Then the data is loaded into ML pipeline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ML pipeline uses the images for training</a:t>
            </a:r>
            <a:endParaRPr/>
          </a:p>
        </p:txBody>
      </p:sp>
      <p:sp>
        <p:nvSpPr>
          <p:cNvPr id="113" name="Google Shape;113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900" y="2571750"/>
            <a:ext cx="2857500" cy="200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2475" y="1095100"/>
            <a:ext cx="4169825" cy="3473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"/>
          <p:cNvSpPr/>
          <p:nvPr/>
        </p:nvSpPr>
        <p:spPr>
          <a:xfrm rot="5401376">
            <a:off x="5507696" y="3168399"/>
            <a:ext cx="1499100" cy="189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/>
          <p:nvPr/>
        </p:nvSpPr>
        <p:spPr>
          <a:xfrm>
            <a:off x="6937200" y="969700"/>
            <a:ext cx="1514100" cy="1191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3"/>
          <p:cNvSpPr/>
          <p:nvPr/>
        </p:nvSpPr>
        <p:spPr>
          <a:xfrm>
            <a:off x="6937200" y="3727650"/>
            <a:ext cx="1514100" cy="1191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3"/>
          <p:cNvSpPr/>
          <p:nvPr/>
        </p:nvSpPr>
        <p:spPr>
          <a:xfrm>
            <a:off x="6937200" y="2386775"/>
            <a:ext cx="1514100" cy="1191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11699" y="1618525"/>
            <a:ext cx="2403725" cy="19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Manual Image Annotation Process</a:t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8500" y="1240763"/>
            <a:ext cx="1835425" cy="212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325" y="2990750"/>
            <a:ext cx="1835426" cy="183542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/>
          <p:nvPr/>
        </p:nvSpPr>
        <p:spPr>
          <a:xfrm rot="1247">
            <a:off x="2878597" y="2701301"/>
            <a:ext cx="826800" cy="82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7650" y="1984775"/>
            <a:ext cx="1211253" cy="1631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17297" y="1984775"/>
            <a:ext cx="1211253" cy="1631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11458" y="2367356"/>
            <a:ext cx="1211253" cy="163196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/>
          <p:nvPr/>
        </p:nvSpPr>
        <p:spPr>
          <a:xfrm rot="1247">
            <a:off x="5949147" y="2701301"/>
            <a:ext cx="826800" cy="82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9300" y="1017723"/>
            <a:ext cx="548650" cy="63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989300" y="2472875"/>
            <a:ext cx="548650" cy="435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9300" y="3803850"/>
            <a:ext cx="548651" cy="54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3"/>
          <p:cNvSpPr txBox="1"/>
          <p:nvPr/>
        </p:nvSpPr>
        <p:spPr>
          <a:xfrm>
            <a:off x="7537950" y="1017725"/>
            <a:ext cx="913200" cy="11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(0.1;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(0.7; 0.6)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Frog Hat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(0.3;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(0.6; 0.35)</a:t>
            </a:r>
            <a:endParaRPr sz="1100"/>
          </a:p>
        </p:txBody>
      </p:sp>
      <p:sp>
        <p:nvSpPr>
          <p:cNvPr id="137" name="Google Shape;137;p23"/>
          <p:cNvSpPr txBox="1"/>
          <p:nvPr/>
        </p:nvSpPr>
        <p:spPr>
          <a:xfrm>
            <a:off x="7537950" y="2389325"/>
            <a:ext cx="913200" cy="11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(0.1;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(0.7; 0.6)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Frog Hat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(0.3;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(0.6; 0.35)</a:t>
            </a:r>
            <a:endParaRPr sz="1100"/>
          </a:p>
        </p:txBody>
      </p:sp>
      <p:sp>
        <p:nvSpPr>
          <p:cNvPr id="138" name="Google Shape;138;p23"/>
          <p:cNvSpPr txBox="1"/>
          <p:nvPr/>
        </p:nvSpPr>
        <p:spPr>
          <a:xfrm>
            <a:off x="7537950" y="3760925"/>
            <a:ext cx="913200" cy="11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(0.1;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(0.7; 0.6)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Frog Hat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(0.3;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(0.6; 0.35)</a:t>
            </a: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/>
          <p:nvPr/>
        </p:nvSpPr>
        <p:spPr>
          <a:xfrm>
            <a:off x="307800" y="1045900"/>
            <a:ext cx="1514100" cy="1191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307800" y="3575250"/>
            <a:ext cx="1514100" cy="1191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4"/>
          <p:cNvSpPr/>
          <p:nvPr/>
        </p:nvSpPr>
        <p:spPr>
          <a:xfrm>
            <a:off x="307800" y="2310575"/>
            <a:ext cx="1514100" cy="1191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 Pipeline</a:t>
            </a:r>
            <a:endParaRPr/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00" y="1093923"/>
            <a:ext cx="548650" cy="63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59900" y="2396675"/>
            <a:ext cx="548650" cy="435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9900" y="3651450"/>
            <a:ext cx="548650" cy="54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4"/>
          <p:cNvSpPr txBox="1"/>
          <p:nvPr/>
        </p:nvSpPr>
        <p:spPr>
          <a:xfrm>
            <a:off x="908550" y="1093925"/>
            <a:ext cx="913200" cy="11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(0.1;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(0.7; 0.6)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Frog Hat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(0.3;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(0.6; 0.35)</a:t>
            </a:r>
            <a:endParaRPr sz="1100"/>
          </a:p>
        </p:txBody>
      </p:sp>
      <p:sp>
        <p:nvSpPr>
          <p:cNvPr id="151" name="Google Shape;151;p24"/>
          <p:cNvSpPr txBox="1"/>
          <p:nvPr/>
        </p:nvSpPr>
        <p:spPr>
          <a:xfrm>
            <a:off x="908550" y="2313125"/>
            <a:ext cx="913200" cy="11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(0.1;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(0.7; 0.6)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Frog Hat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(0.3;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(0.6; 0.35)</a:t>
            </a:r>
            <a:endParaRPr sz="1100"/>
          </a:p>
        </p:txBody>
      </p:sp>
      <p:sp>
        <p:nvSpPr>
          <p:cNvPr id="152" name="Google Shape;152;p24"/>
          <p:cNvSpPr txBox="1"/>
          <p:nvPr/>
        </p:nvSpPr>
        <p:spPr>
          <a:xfrm>
            <a:off x="908550" y="3608525"/>
            <a:ext cx="913200" cy="11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(0.1;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(0.7; 0.6)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Frog Hat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(0.3;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(0.6; 0.35)</a:t>
            </a:r>
            <a:endParaRPr sz="1100"/>
          </a:p>
        </p:txBody>
      </p:sp>
      <p:sp>
        <p:nvSpPr>
          <p:cNvPr id="153" name="Google Shape;153;p24"/>
          <p:cNvSpPr/>
          <p:nvPr/>
        </p:nvSpPr>
        <p:spPr>
          <a:xfrm rot="1247">
            <a:off x="2077747" y="2636376"/>
            <a:ext cx="826800" cy="82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4"/>
          <p:cNvSpPr/>
          <p:nvPr/>
        </p:nvSpPr>
        <p:spPr>
          <a:xfrm>
            <a:off x="3160400" y="1975800"/>
            <a:ext cx="2457000" cy="2076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0.1, 0.3, 0.7, 0.6, 0.75, 0.80</a:t>
            </a:r>
            <a:endParaRPr/>
          </a:p>
        </p:txBody>
      </p:sp>
      <p:sp>
        <p:nvSpPr>
          <p:cNvPr id="155" name="Google Shape;155;p24"/>
          <p:cNvSpPr/>
          <p:nvPr/>
        </p:nvSpPr>
        <p:spPr>
          <a:xfrm>
            <a:off x="3160400" y="2280600"/>
            <a:ext cx="2457000" cy="2076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0.2, 0.4, 0.7, 0.6, 0.35, 0.80</a:t>
            </a:r>
            <a:endParaRPr/>
          </a:p>
        </p:txBody>
      </p:sp>
      <p:sp>
        <p:nvSpPr>
          <p:cNvPr id="156" name="Google Shape;156;p24"/>
          <p:cNvSpPr/>
          <p:nvPr/>
        </p:nvSpPr>
        <p:spPr>
          <a:xfrm>
            <a:off x="3160400" y="2585400"/>
            <a:ext cx="2457000" cy="2076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0.1, 0.7, 0.7, 0.6, 0.76, 0.80</a:t>
            </a:r>
            <a:endParaRPr/>
          </a:p>
        </p:txBody>
      </p:sp>
      <p:sp>
        <p:nvSpPr>
          <p:cNvPr id="157" name="Google Shape;157;p24"/>
          <p:cNvSpPr/>
          <p:nvPr/>
        </p:nvSpPr>
        <p:spPr>
          <a:xfrm>
            <a:off x="3160400" y="2890200"/>
            <a:ext cx="2457000" cy="2076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0.1, 0.01, 0.7, 0.6, 0.75, 0.32</a:t>
            </a:r>
            <a:endParaRPr/>
          </a:p>
        </p:txBody>
      </p:sp>
      <p:sp>
        <p:nvSpPr>
          <p:cNvPr id="158" name="Google Shape;158;p24"/>
          <p:cNvSpPr/>
          <p:nvPr/>
        </p:nvSpPr>
        <p:spPr>
          <a:xfrm>
            <a:off x="3160400" y="3195000"/>
            <a:ext cx="2457000" cy="2076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0.0, 0.35, 0.7, 0.6, 0.75, 0.2</a:t>
            </a:r>
            <a:endParaRPr/>
          </a:p>
        </p:txBody>
      </p:sp>
      <p:sp>
        <p:nvSpPr>
          <p:cNvPr id="159" name="Google Shape;159;p24"/>
          <p:cNvSpPr/>
          <p:nvPr/>
        </p:nvSpPr>
        <p:spPr>
          <a:xfrm>
            <a:off x="3160400" y="3499800"/>
            <a:ext cx="2457000" cy="2076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0.1, 0.3, 0.17, 0.6, 0.5, 0.001</a:t>
            </a:r>
            <a:endParaRPr/>
          </a:p>
        </p:txBody>
      </p:sp>
      <p:sp>
        <p:nvSpPr>
          <p:cNvPr id="160" name="Google Shape;160;p24"/>
          <p:cNvSpPr txBox="1"/>
          <p:nvPr/>
        </p:nvSpPr>
        <p:spPr>
          <a:xfrm>
            <a:off x="3823800" y="3804600"/>
            <a:ext cx="8268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LOT!</a:t>
            </a:r>
            <a:endParaRPr/>
          </a:p>
        </p:txBody>
      </p:sp>
      <p:sp>
        <p:nvSpPr>
          <p:cNvPr id="161" name="Google Shape;161;p24"/>
          <p:cNvSpPr/>
          <p:nvPr/>
        </p:nvSpPr>
        <p:spPr>
          <a:xfrm rot="1247">
            <a:off x="5963947" y="2712576"/>
            <a:ext cx="826800" cy="82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6950" y="2162475"/>
            <a:ext cx="2122900" cy="212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/>
          <p:nvPr/>
        </p:nvSpPr>
        <p:spPr>
          <a:xfrm>
            <a:off x="6937200" y="969700"/>
            <a:ext cx="1514100" cy="11919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6937200" y="3727650"/>
            <a:ext cx="1514100" cy="11919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/>
          <p:nvPr/>
        </p:nvSpPr>
        <p:spPr>
          <a:xfrm>
            <a:off x="6937200" y="2386775"/>
            <a:ext cx="1514100" cy="11919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11699" y="1618525"/>
            <a:ext cx="2403725" cy="19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Manual Image Annotation Process</a:t>
            </a:r>
            <a:endParaRPr/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8500" y="1240763"/>
            <a:ext cx="1835425" cy="212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325" y="2990750"/>
            <a:ext cx="1835426" cy="183542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5"/>
          <p:cNvSpPr/>
          <p:nvPr/>
        </p:nvSpPr>
        <p:spPr>
          <a:xfrm rot="1247">
            <a:off x="2878597" y="2701301"/>
            <a:ext cx="826800" cy="82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7650" y="1984775"/>
            <a:ext cx="1211253" cy="1631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17297" y="1984775"/>
            <a:ext cx="1211253" cy="1631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11458" y="2367356"/>
            <a:ext cx="1211253" cy="1631969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/>
          <p:nvPr/>
        </p:nvSpPr>
        <p:spPr>
          <a:xfrm rot="1247">
            <a:off x="5949147" y="2701301"/>
            <a:ext cx="826800" cy="82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9300" y="1017723"/>
            <a:ext cx="548650" cy="63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989300" y="2472875"/>
            <a:ext cx="548650" cy="435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9300" y="3803850"/>
            <a:ext cx="548651" cy="54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5"/>
          <p:cNvSpPr txBox="1"/>
          <p:nvPr/>
        </p:nvSpPr>
        <p:spPr>
          <a:xfrm>
            <a:off x="7537950" y="1017725"/>
            <a:ext cx="913200" cy="11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(0.1;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(0.7; 0.6)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Frog Hat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(0.3;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(0.6; 0.35)</a:t>
            </a:r>
            <a:endParaRPr sz="1100"/>
          </a:p>
        </p:txBody>
      </p:sp>
      <p:sp>
        <p:nvSpPr>
          <p:cNvPr id="183" name="Google Shape;183;p25"/>
          <p:cNvSpPr txBox="1"/>
          <p:nvPr/>
        </p:nvSpPr>
        <p:spPr>
          <a:xfrm>
            <a:off x="7537950" y="2389325"/>
            <a:ext cx="913200" cy="11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(0.1;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(0.7; 0.6)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Frog Hat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(0.3;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(0.6; 0.35)</a:t>
            </a:r>
            <a:endParaRPr sz="1100"/>
          </a:p>
        </p:txBody>
      </p:sp>
      <p:sp>
        <p:nvSpPr>
          <p:cNvPr id="184" name="Google Shape;184;p25"/>
          <p:cNvSpPr txBox="1"/>
          <p:nvPr/>
        </p:nvSpPr>
        <p:spPr>
          <a:xfrm>
            <a:off x="7537950" y="3760925"/>
            <a:ext cx="913200" cy="11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(0.1;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(0.7; 0.6)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Frog Hat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(0.3; 0.3)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(0.6; 0.35)</a:t>
            </a:r>
            <a:endParaRPr sz="1100"/>
          </a:p>
        </p:txBody>
      </p:sp>
      <p:sp>
        <p:nvSpPr>
          <p:cNvPr id="185" name="Google Shape;185;p25"/>
          <p:cNvSpPr/>
          <p:nvPr/>
        </p:nvSpPr>
        <p:spPr>
          <a:xfrm>
            <a:off x="485025" y="1616250"/>
            <a:ext cx="8347200" cy="3947700"/>
          </a:xfrm>
          <a:prstGeom prst="ellipse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>
                <a:solidFill>
                  <a:srgbClr val="FF0000"/>
                </a:solidFill>
              </a:rPr>
              <a:t>Our Tool</a:t>
            </a:r>
            <a:endParaRPr sz="7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Real Estate Price Evaluation</a:t>
            </a:r>
            <a:endParaRPr/>
          </a:p>
        </p:txBody>
      </p:sp>
      <p:pic>
        <p:nvPicPr>
          <p:cNvPr id="191" name="Google Shape;1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550" y="1063825"/>
            <a:ext cx="2120412" cy="131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6"/>
          <p:cNvSpPr txBox="1"/>
          <p:nvPr/>
        </p:nvSpPr>
        <p:spPr>
          <a:xfrm>
            <a:off x="2932700" y="1276325"/>
            <a:ext cx="38238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$360</a:t>
            </a:r>
            <a:r>
              <a:rPr lang="en-GB" sz="3600"/>
              <a:t>,000</a:t>
            </a:r>
            <a:endParaRPr sz="3600"/>
          </a:p>
        </p:txBody>
      </p:sp>
      <p:pic>
        <p:nvPicPr>
          <p:cNvPr id="193" name="Google Shape;19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551" y="2496588"/>
            <a:ext cx="2120412" cy="131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6"/>
          <p:cNvSpPr txBox="1"/>
          <p:nvPr/>
        </p:nvSpPr>
        <p:spPr>
          <a:xfrm>
            <a:off x="2856500" y="2724125"/>
            <a:ext cx="38238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$48</a:t>
            </a:r>
            <a:r>
              <a:rPr lang="en-GB" sz="3600"/>
              <a:t>0,000</a:t>
            </a:r>
            <a:endParaRPr sz="3600"/>
          </a:p>
        </p:txBody>
      </p:sp>
      <p:pic>
        <p:nvPicPr>
          <p:cNvPr id="195" name="Google Shape;19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550" y="3929350"/>
            <a:ext cx="2120424" cy="1112624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6"/>
          <p:cNvSpPr txBox="1"/>
          <p:nvPr/>
        </p:nvSpPr>
        <p:spPr>
          <a:xfrm>
            <a:off x="2856500" y="3943325"/>
            <a:ext cx="38238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???</a:t>
            </a:r>
            <a:endParaRPr sz="3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Property Plan Annotation</a:t>
            </a:r>
            <a:endParaRPr/>
          </a:p>
        </p:txBody>
      </p:sp>
      <p:sp>
        <p:nvSpPr>
          <p:cNvPr id="202" name="Google Shape;202;p27"/>
          <p:cNvSpPr txBox="1"/>
          <p:nvPr/>
        </p:nvSpPr>
        <p:spPr>
          <a:xfrm>
            <a:off x="6387000" y="2061400"/>
            <a:ext cx="2445300" cy="8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$480,000</a:t>
            </a:r>
            <a:endParaRPr sz="3600"/>
          </a:p>
        </p:txBody>
      </p:sp>
      <p:pic>
        <p:nvPicPr>
          <p:cNvPr id="203" name="Google Shape;20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76125"/>
            <a:ext cx="5689048" cy="3361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4" name="Google Shape;204;p27"/>
          <p:cNvCxnSpPr>
            <a:endCxn id="202" idx="1"/>
          </p:cNvCxnSpPr>
          <p:nvPr/>
        </p:nvCxnSpPr>
        <p:spPr>
          <a:xfrm>
            <a:off x="3090600" y="2062000"/>
            <a:ext cx="3296400" cy="414300"/>
          </a:xfrm>
          <a:prstGeom prst="straightConnector1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7"/>
          <p:cNvCxnSpPr>
            <a:endCxn id="202" idx="1"/>
          </p:cNvCxnSpPr>
          <p:nvPr/>
        </p:nvCxnSpPr>
        <p:spPr>
          <a:xfrm flipH="1" rot="10800000">
            <a:off x="3677100" y="2476300"/>
            <a:ext cx="2709900" cy="928200"/>
          </a:xfrm>
          <a:prstGeom prst="straightConnector1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27"/>
          <p:cNvCxnSpPr>
            <a:endCxn id="202" idx="1"/>
          </p:cNvCxnSpPr>
          <p:nvPr/>
        </p:nvCxnSpPr>
        <p:spPr>
          <a:xfrm flipH="1" rot="10800000">
            <a:off x="2966400" y="2476300"/>
            <a:ext cx="3420600" cy="1683900"/>
          </a:xfrm>
          <a:prstGeom prst="straightConnector1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27"/>
          <p:cNvCxnSpPr>
            <a:endCxn id="202" idx="1"/>
          </p:cNvCxnSpPr>
          <p:nvPr/>
        </p:nvCxnSpPr>
        <p:spPr>
          <a:xfrm flipH="1" rot="10800000">
            <a:off x="2041500" y="2476300"/>
            <a:ext cx="4345500" cy="1052100"/>
          </a:xfrm>
          <a:prstGeom prst="straightConnector1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8" name="Google Shape;208;p27"/>
          <p:cNvSpPr/>
          <p:nvPr/>
        </p:nvSpPr>
        <p:spPr>
          <a:xfrm>
            <a:off x="2786075" y="1818575"/>
            <a:ext cx="665400" cy="5727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7"/>
          <p:cNvSpPr/>
          <p:nvPr/>
        </p:nvSpPr>
        <p:spPr>
          <a:xfrm>
            <a:off x="1697725" y="3313225"/>
            <a:ext cx="665400" cy="5727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7"/>
          <p:cNvSpPr/>
          <p:nvPr/>
        </p:nvSpPr>
        <p:spPr>
          <a:xfrm>
            <a:off x="3305200" y="3192125"/>
            <a:ext cx="665400" cy="5727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7"/>
          <p:cNvSpPr/>
          <p:nvPr/>
        </p:nvSpPr>
        <p:spPr>
          <a:xfrm>
            <a:off x="2639800" y="3885925"/>
            <a:ext cx="665400" cy="5727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Project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</a:t>
            </a:r>
            <a:endParaRPr/>
          </a:p>
        </p:txBody>
      </p:sp>
      <p:sp>
        <p:nvSpPr>
          <p:cNvPr id="222" name="Google Shape;22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/>
              <a:t>Effortless</a:t>
            </a:r>
            <a:r>
              <a:rPr lang="en-GB"/>
              <a:t> and </a:t>
            </a:r>
            <a:r>
              <a:rPr b="1" lang="en-GB"/>
              <a:t>Accurate</a:t>
            </a:r>
            <a:r>
              <a:rPr lang="en-GB"/>
              <a:t> manual image annotation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</a:t>
            </a:r>
            <a:endParaRPr/>
          </a:p>
        </p:txBody>
      </p:sp>
      <p:sp>
        <p:nvSpPr>
          <p:cNvPr id="228" name="Google Shape;228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Effortless</a:t>
            </a:r>
            <a:r>
              <a:rPr lang="en-GB"/>
              <a:t> and </a:t>
            </a:r>
            <a:r>
              <a:rPr b="1" lang="en-GB"/>
              <a:t>Accurate</a:t>
            </a:r>
            <a:r>
              <a:rPr lang="en-GB"/>
              <a:t> manual image annotation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Effortless - task management features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</a:t>
            </a:r>
            <a:endParaRPr/>
          </a:p>
        </p:txBody>
      </p:sp>
      <p:sp>
        <p:nvSpPr>
          <p:cNvPr id="234" name="Google Shape;234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Effortless</a:t>
            </a:r>
            <a:r>
              <a:rPr lang="en-GB"/>
              <a:t> and </a:t>
            </a:r>
            <a:r>
              <a:rPr b="1" lang="en-GB"/>
              <a:t>Accurate</a:t>
            </a:r>
            <a:r>
              <a:rPr lang="en-GB"/>
              <a:t> manual image annotation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Effortless - task management features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Accurate - image annotation, review and cross-validation features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Annotation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Core Features</a:t>
            </a:r>
            <a:endParaRPr/>
          </a:p>
        </p:txBody>
      </p:sp>
      <p:sp>
        <p:nvSpPr>
          <p:cNvPr id="240" name="Google Shape;24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1. Image Annotation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2. Tag Management and Search 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3. Role-based authentication 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4. Annotation Review 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5. Image Flow Management (e.g. Project-&gt;Building-&gt;Floor).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6. Image Metadata Management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7. Image Navigation</a:t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MVP</a:t>
            </a:r>
            <a:endParaRPr/>
          </a:p>
        </p:txBody>
      </p:sp>
      <p:sp>
        <p:nvSpPr>
          <p:cNvPr id="246" name="Google Shape;246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1. Image Annotation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2. Tag Management </a:t>
            </a:r>
            <a:r>
              <a:rPr lang="en-GB" sz="1400" strike="sngStrike">
                <a:solidFill>
                  <a:srgbClr val="24292E"/>
                </a:solidFill>
                <a:highlight>
                  <a:srgbClr val="FFFFFF"/>
                </a:highlight>
              </a:rPr>
              <a:t>and Search </a:t>
            </a:r>
            <a:endParaRPr sz="1400" strike="sngStrike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3. </a:t>
            </a:r>
            <a:r>
              <a:rPr i="1" lang="en-GB" sz="1400">
                <a:solidFill>
                  <a:srgbClr val="24292E"/>
                </a:solidFill>
                <a:highlight>
                  <a:srgbClr val="FFFFFF"/>
                </a:highlight>
              </a:rPr>
              <a:t>Role-based authentication</a:t>
            </a: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 (Admin and User only, hardcoded, no ACLs)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4. Annotation Review 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5. </a:t>
            </a:r>
            <a:r>
              <a:rPr lang="en-GB" sz="1400" strike="sngStrike">
                <a:solidFill>
                  <a:srgbClr val="24292E"/>
                </a:solidFill>
                <a:highlight>
                  <a:srgbClr val="FFFFFF"/>
                </a:highlight>
              </a:rPr>
              <a:t>Image Flow Management (e.g. Project-&gt;Building-&gt;Floor).</a:t>
            </a:r>
            <a:endParaRPr sz="1400" strike="sngStrike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6. </a:t>
            </a:r>
            <a:r>
              <a:rPr i="1" lang="en-GB" sz="1400">
                <a:solidFill>
                  <a:srgbClr val="24292E"/>
                </a:solidFill>
                <a:highlight>
                  <a:srgbClr val="FFFFFF"/>
                </a:highlight>
              </a:rPr>
              <a:t>Image Metadata Management</a:t>
            </a: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 (Hardcoded)</a:t>
            </a:r>
            <a:endParaRPr sz="14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24292E"/>
                </a:solidFill>
                <a:highlight>
                  <a:srgbClr val="FFFFFF"/>
                </a:highlight>
              </a:rPr>
              <a:t>7. </a:t>
            </a:r>
            <a:r>
              <a:rPr lang="en-GB" sz="1400" strike="sngStrike">
                <a:solidFill>
                  <a:srgbClr val="24292E"/>
                </a:solidFill>
                <a:highlight>
                  <a:srgbClr val="FFFFFF"/>
                </a:highlight>
              </a:rPr>
              <a:t>Image Navigation</a:t>
            </a:r>
            <a:endParaRPr sz="1200" strike="sngStrike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 Level Design</a:t>
            </a:r>
            <a:endParaRPr/>
          </a:p>
        </p:txBody>
      </p:sp>
      <p:sp>
        <p:nvSpPr>
          <p:cNvPr id="252" name="Google Shape;252;p34"/>
          <p:cNvSpPr/>
          <p:nvPr/>
        </p:nvSpPr>
        <p:spPr>
          <a:xfrm>
            <a:off x="7189953" y="1382591"/>
            <a:ext cx="1054500" cy="9114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>
                <a:solidFill>
                  <a:srgbClr val="CC0000"/>
                </a:solidFill>
              </a:rPr>
              <a:t>Atlas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253" name="Google Shape;253;p34"/>
          <p:cNvSpPr/>
          <p:nvPr/>
        </p:nvSpPr>
        <p:spPr>
          <a:xfrm>
            <a:off x="4245822" y="1185530"/>
            <a:ext cx="2492700" cy="33282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B5394"/>
                </a:solidFill>
              </a:rPr>
              <a:t>Heroku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254" name="Google Shape;254;p34"/>
          <p:cNvSpPr/>
          <p:nvPr/>
        </p:nvSpPr>
        <p:spPr>
          <a:xfrm>
            <a:off x="1344860" y="1152477"/>
            <a:ext cx="2492700" cy="2830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AA84F"/>
                </a:solidFill>
              </a:rPr>
              <a:t>Browser</a:t>
            </a:r>
            <a:endParaRPr>
              <a:solidFill>
                <a:srgbClr val="6AA84F"/>
              </a:solidFill>
            </a:endParaRPr>
          </a:p>
        </p:txBody>
      </p:sp>
      <p:sp>
        <p:nvSpPr>
          <p:cNvPr id="255" name="Google Shape;255;p34"/>
          <p:cNvSpPr/>
          <p:nvPr/>
        </p:nvSpPr>
        <p:spPr>
          <a:xfrm>
            <a:off x="4524922" y="1299722"/>
            <a:ext cx="1968300" cy="2830800"/>
          </a:xfrm>
          <a:prstGeom prst="rect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Backend (Node.js)</a:t>
            </a:r>
            <a:endParaRPr/>
          </a:p>
        </p:txBody>
      </p:sp>
      <p:sp>
        <p:nvSpPr>
          <p:cNvPr id="256" name="Google Shape;256;p34"/>
          <p:cNvSpPr/>
          <p:nvPr/>
        </p:nvSpPr>
        <p:spPr>
          <a:xfrm>
            <a:off x="4707235" y="1634674"/>
            <a:ext cx="1662600" cy="2757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Auth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34"/>
          <p:cNvSpPr/>
          <p:nvPr/>
        </p:nvSpPr>
        <p:spPr>
          <a:xfrm>
            <a:off x="1643982" y="1343770"/>
            <a:ext cx="1968300" cy="2217000"/>
          </a:xfrm>
          <a:prstGeom prst="rect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Frontend (React.js)</a:t>
            </a:r>
            <a:endParaRPr/>
          </a:p>
        </p:txBody>
      </p:sp>
      <p:sp>
        <p:nvSpPr>
          <p:cNvPr id="258" name="Google Shape;258;p34"/>
          <p:cNvSpPr/>
          <p:nvPr/>
        </p:nvSpPr>
        <p:spPr>
          <a:xfrm>
            <a:off x="1807995" y="1710596"/>
            <a:ext cx="1635900" cy="3867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Auth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34"/>
          <p:cNvSpPr/>
          <p:nvPr/>
        </p:nvSpPr>
        <p:spPr>
          <a:xfrm>
            <a:off x="1807995" y="3003320"/>
            <a:ext cx="1635900" cy="3867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User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0" name="Google Shape;260;p34"/>
          <p:cNvSpPr/>
          <p:nvPr/>
        </p:nvSpPr>
        <p:spPr>
          <a:xfrm>
            <a:off x="1807995" y="2187998"/>
            <a:ext cx="1635900" cy="7248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Admin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p34"/>
          <p:cNvSpPr/>
          <p:nvPr/>
        </p:nvSpPr>
        <p:spPr>
          <a:xfrm>
            <a:off x="316074" y="4418087"/>
            <a:ext cx="473400" cy="2631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62" name="Google Shape;262;p34"/>
          <p:cNvSpPr txBox="1"/>
          <p:nvPr/>
        </p:nvSpPr>
        <p:spPr>
          <a:xfrm>
            <a:off x="889367" y="4418087"/>
            <a:ext cx="10995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React Component</a:t>
            </a:r>
            <a:endParaRPr sz="1000"/>
          </a:p>
        </p:txBody>
      </p:sp>
      <p:sp>
        <p:nvSpPr>
          <p:cNvPr id="263" name="Google Shape;263;p34"/>
          <p:cNvSpPr/>
          <p:nvPr/>
        </p:nvSpPr>
        <p:spPr>
          <a:xfrm>
            <a:off x="316085" y="4773660"/>
            <a:ext cx="473400" cy="2631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64" name="Google Shape;264;p34"/>
          <p:cNvSpPr txBox="1"/>
          <p:nvPr/>
        </p:nvSpPr>
        <p:spPr>
          <a:xfrm>
            <a:off x="889377" y="4773653"/>
            <a:ext cx="5559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API</a:t>
            </a:r>
            <a:endParaRPr sz="1000"/>
          </a:p>
        </p:txBody>
      </p:sp>
      <p:cxnSp>
        <p:nvCxnSpPr>
          <p:cNvPr id="265" name="Google Shape;265;p34"/>
          <p:cNvCxnSpPr>
            <a:stCxn id="256" idx="1"/>
            <a:endCxn id="256" idx="1"/>
          </p:cNvCxnSpPr>
          <p:nvPr/>
        </p:nvCxnSpPr>
        <p:spPr>
          <a:xfrm>
            <a:off x="4707235" y="1772524"/>
            <a:ext cx="0" cy="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6" name="Google Shape;266;p34"/>
          <p:cNvSpPr/>
          <p:nvPr/>
        </p:nvSpPr>
        <p:spPr>
          <a:xfrm>
            <a:off x="4707235" y="2032388"/>
            <a:ext cx="1662600" cy="2757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Users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7" name="Google Shape;267;p34"/>
          <p:cNvSpPr/>
          <p:nvPr/>
        </p:nvSpPr>
        <p:spPr>
          <a:xfrm>
            <a:off x="4707235" y="3623242"/>
            <a:ext cx="1662600" cy="2757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Annotations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" name="Google Shape;268;p34"/>
          <p:cNvSpPr/>
          <p:nvPr/>
        </p:nvSpPr>
        <p:spPr>
          <a:xfrm>
            <a:off x="4707235" y="3225528"/>
            <a:ext cx="1662600" cy="2757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Images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9" name="Google Shape;269;p34"/>
          <p:cNvSpPr/>
          <p:nvPr/>
        </p:nvSpPr>
        <p:spPr>
          <a:xfrm>
            <a:off x="4707235" y="2827815"/>
            <a:ext cx="1662600" cy="2757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Tags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0" name="Google Shape;270;p34"/>
          <p:cNvSpPr/>
          <p:nvPr/>
        </p:nvSpPr>
        <p:spPr>
          <a:xfrm>
            <a:off x="4707235" y="2430101"/>
            <a:ext cx="1662600" cy="2757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Projects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71" name="Google Shape;271;p34"/>
          <p:cNvCxnSpPr>
            <a:stCxn id="258" idx="3"/>
            <a:endCxn id="256" idx="1"/>
          </p:cNvCxnSpPr>
          <p:nvPr/>
        </p:nvCxnSpPr>
        <p:spPr>
          <a:xfrm flipH="1" rot="10800000">
            <a:off x="3443895" y="1772546"/>
            <a:ext cx="1263300" cy="1314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" name="Google Shape;272;p34"/>
          <p:cNvCxnSpPr>
            <a:endCxn id="268" idx="1"/>
          </p:cNvCxnSpPr>
          <p:nvPr/>
        </p:nvCxnSpPr>
        <p:spPr>
          <a:xfrm flipH="1" rot="10800000">
            <a:off x="3377935" y="3363378"/>
            <a:ext cx="1329300" cy="95550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34"/>
          <p:cNvCxnSpPr>
            <a:stCxn id="255" idx="3"/>
            <a:endCxn id="252" idx="1"/>
          </p:cNvCxnSpPr>
          <p:nvPr/>
        </p:nvCxnSpPr>
        <p:spPr>
          <a:xfrm flipH="1" rot="10800000">
            <a:off x="6493222" y="1838222"/>
            <a:ext cx="696600" cy="87690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34"/>
          <p:cNvCxnSpPr>
            <a:stCxn id="258" idx="3"/>
            <a:endCxn id="266" idx="1"/>
          </p:cNvCxnSpPr>
          <p:nvPr/>
        </p:nvCxnSpPr>
        <p:spPr>
          <a:xfrm>
            <a:off x="3443895" y="1903946"/>
            <a:ext cx="1263300" cy="2664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34"/>
          <p:cNvCxnSpPr>
            <a:stCxn id="259" idx="3"/>
            <a:endCxn id="267" idx="1"/>
          </p:cNvCxnSpPr>
          <p:nvPr/>
        </p:nvCxnSpPr>
        <p:spPr>
          <a:xfrm>
            <a:off x="3443895" y="3196670"/>
            <a:ext cx="1263300" cy="5643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34"/>
          <p:cNvCxnSpPr>
            <a:stCxn id="259" idx="3"/>
            <a:endCxn id="268" idx="1"/>
          </p:cNvCxnSpPr>
          <p:nvPr/>
        </p:nvCxnSpPr>
        <p:spPr>
          <a:xfrm>
            <a:off x="3443895" y="3196670"/>
            <a:ext cx="1263300" cy="1668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7" name="Google Shape;277;p34"/>
          <p:cNvCxnSpPr>
            <a:stCxn id="259" idx="3"/>
            <a:endCxn id="269" idx="1"/>
          </p:cNvCxnSpPr>
          <p:nvPr/>
        </p:nvCxnSpPr>
        <p:spPr>
          <a:xfrm flipH="1" rot="10800000">
            <a:off x="3443895" y="2965670"/>
            <a:ext cx="1263300" cy="2310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34"/>
          <p:cNvCxnSpPr>
            <a:stCxn id="260" idx="3"/>
            <a:endCxn id="266" idx="1"/>
          </p:cNvCxnSpPr>
          <p:nvPr/>
        </p:nvCxnSpPr>
        <p:spPr>
          <a:xfrm flipH="1" rot="10800000">
            <a:off x="3443895" y="2170298"/>
            <a:ext cx="1263300" cy="3801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34"/>
          <p:cNvCxnSpPr>
            <a:stCxn id="260" idx="3"/>
            <a:endCxn id="270" idx="1"/>
          </p:cNvCxnSpPr>
          <p:nvPr/>
        </p:nvCxnSpPr>
        <p:spPr>
          <a:xfrm>
            <a:off x="3443895" y="2550398"/>
            <a:ext cx="1263300" cy="177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34"/>
          <p:cNvCxnSpPr>
            <a:stCxn id="260" idx="3"/>
            <a:endCxn id="269" idx="1"/>
          </p:cNvCxnSpPr>
          <p:nvPr/>
        </p:nvCxnSpPr>
        <p:spPr>
          <a:xfrm>
            <a:off x="3443895" y="2550398"/>
            <a:ext cx="1263300" cy="415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34"/>
          <p:cNvCxnSpPr>
            <a:stCxn id="260" idx="3"/>
            <a:endCxn id="268" idx="1"/>
          </p:cNvCxnSpPr>
          <p:nvPr/>
        </p:nvCxnSpPr>
        <p:spPr>
          <a:xfrm>
            <a:off x="3443895" y="2550398"/>
            <a:ext cx="1263300" cy="8130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2" name="Google Shape;282;p34"/>
          <p:cNvSpPr/>
          <p:nvPr/>
        </p:nvSpPr>
        <p:spPr>
          <a:xfrm>
            <a:off x="463087" y="2258850"/>
            <a:ext cx="473400" cy="386700"/>
          </a:xfrm>
          <a:prstGeom prst="smileyFace">
            <a:avLst>
              <a:gd fmla="val 4653" name="adj"/>
            </a:avLst>
          </a:prstGeom>
          <a:solidFill>
            <a:srgbClr val="A64D7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3" name="Google Shape;283;p34"/>
          <p:cNvCxnSpPr>
            <a:stCxn id="282" idx="6"/>
            <a:endCxn id="257" idx="1"/>
          </p:cNvCxnSpPr>
          <p:nvPr/>
        </p:nvCxnSpPr>
        <p:spPr>
          <a:xfrm>
            <a:off x="936487" y="2452200"/>
            <a:ext cx="707400" cy="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34"/>
          <p:cNvSpPr txBox="1"/>
          <p:nvPr/>
        </p:nvSpPr>
        <p:spPr>
          <a:xfrm>
            <a:off x="421777" y="1918850"/>
            <a:ext cx="7074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</a:t>
            </a:r>
            <a:endParaRPr/>
          </a:p>
        </p:txBody>
      </p:sp>
      <p:sp>
        <p:nvSpPr>
          <p:cNvPr id="285" name="Google Shape;285;p34"/>
          <p:cNvSpPr/>
          <p:nvPr/>
        </p:nvSpPr>
        <p:spPr>
          <a:xfrm>
            <a:off x="2512821" y="4223188"/>
            <a:ext cx="931068" cy="724680"/>
          </a:xfrm>
          <a:prstGeom prst="cloud">
            <a:avLst/>
          </a:prstGeom>
          <a:solidFill>
            <a:srgbClr val="0097A7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AWS S3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6" name="Google Shape;286;p34"/>
          <p:cNvSpPr/>
          <p:nvPr/>
        </p:nvSpPr>
        <p:spPr>
          <a:xfrm>
            <a:off x="7295471" y="1473968"/>
            <a:ext cx="843600" cy="486900"/>
          </a:xfrm>
          <a:prstGeom prst="roundRect">
            <a:avLst>
              <a:gd fmla="val 16667" name="adj"/>
            </a:avLst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MongoDB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87" name="Google Shape;287;p34"/>
          <p:cNvCxnSpPr>
            <a:stCxn id="285" idx="3"/>
          </p:cNvCxnSpPr>
          <p:nvPr/>
        </p:nvCxnSpPr>
        <p:spPr>
          <a:xfrm rot="10800000">
            <a:off x="2226855" y="3567423"/>
            <a:ext cx="751500" cy="69720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Main user scenario</a:t>
            </a:r>
            <a:endParaRPr/>
          </a:p>
        </p:txBody>
      </p:sp>
      <p:sp>
        <p:nvSpPr>
          <p:cNvPr id="293" name="Google Shape;293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Admin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Sign Up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Mark newly created user as Admin in DB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Sign In as admin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Upload Image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Assign Image to a user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Review Image</a:t>
            </a:r>
            <a:endParaRPr/>
          </a:p>
        </p:txBody>
      </p:sp>
      <p:sp>
        <p:nvSpPr>
          <p:cNvPr id="294" name="Google Shape;294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Sign Up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Log In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Annotate Image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Submit for Review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S3 integration</a:t>
            </a:r>
            <a:endParaRPr/>
          </a:p>
        </p:txBody>
      </p:sp>
      <p:sp>
        <p:nvSpPr>
          <p:cNvPr id="300" name="Google Shape;300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Supports: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Manual file upload (one or more files are uploaded using a form on the website)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Programmatic Batch upload (a large number of images are uploaded to S3 bucket, then all of them are added to the system using single API call)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Format</a:t>
            </a:r>
            <a:endParaRPr/>
          </a:p>
        </p:txBody>
      </p:sp>
      <p:sp>
        <p:nvSpPr>
          <p:cNvPr id="306" name="Google Shape;306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Each Image can have one or more annotations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Each Annotation consists of a list of Marks.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Each Mark consists of a Tag and a list of Coordinates.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This approach gives flexibility to store very simple one-point Marks or very complex shapes (Like Swan).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Each coordinate is normalized (between 0 and 1), so we don’t need to think about image size.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Annotation Component</a:t>
            </a:r>
            <a:endParaRPr/>
          </a:p>
        </p:txBody>
      </p:sp>
      <p:sp>
        <p:nvSpPr>
          <p:cNvPr id="312" name="Google Shape;312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Subcomponents: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GB"/>
              <a:t>Canvas</a:t>
            </a:r>
            <a:r>
              <a:rPr lang="en-GB"/>
              <a:t> - generates an image with the data (apartment plan with tags over it), passes events when the user clicks on the Canvas.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GB"/>
              <a:t>Tags</a:t>
            </a:r>
            <a:r>
              <a:rPr lang="en-GB"/>
              <a:t> - allows to select a tag that the user wants to put on Canvas. If nothing is selected, the clicks over the Canvas are discarded.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GB"/>
              <a:t>Marks</a:t>
            </a:r>
            <a:r>
              <a:rPr lang="en-GB"/>
              <a:t> - allow to remove already set marks.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Things get complicated when we need to take into account Review process, e.g. Image Annotation is locked for images in review or after approval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Annotation Component Architecture</a:t>
            </a:r>
            <a:endParaRPr/>
          </a:p>
        </p:txBody>
      </p:sp>
      <p:pic>
        <p:nvPicPr>
          <p:cNvPr id="318" name="Google Shape;31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170125"/>
            <a:ext cx="625700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React + Canvas</a:t>
            </a:r>
            <a:endParaRPr/>
          </a:p>
        </p:txBody>
      </p:sp>
      <p:sp>
        <p:nvSpPr>
          <p:cNvPr id="324" name="Google Shape;324;p4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Wooops, it worked!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To use Canvas in React: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On Render create empty Canvas (return &lt;canvas&gt; JSX)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React will create the DOM Element(for canvas) and put it into Document.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On ComponentDidUpdate we find our Canvas in DOM and draw in it.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Finding the DOM element requires React references.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5" name="Google Shape;32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7600" y="106300"/>
            <a:ext cx="4381500" cy="48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Redux</a:t>
            </a:r>
            <a:endParaRPr/>
          </a:p>
        </p:txBody>
      </p:sp>
      <p:pic>
        <p:nvPicPr>
          <p:cNvPr id="331" name="Google Shape;33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0450" y="1096825"/>
            <a:ext cx="6783100" cy="3823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Computer Vision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Wiki: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“Computer vision is an interdisciplinary field that deals with how computers can be made to gain high-level understanding from digital images or videos.”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Lessons Learned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Speed of light is so low</a:t>
            </a:r>
            <a:endParaRPr/>
          </a:p>
        </p:txBody>
      </p:sp>
      <p:sp>
        <p:nvSpPr>
          <p:cNvPr id="342" name="Google Shape;342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UI became very slow when we decided to make an API call for saving each mark</a:t>
            </a:r>
            <a:endParaRPr/>
          </a:p>
        </p:txBody>
      </p:sp>
      <p:pic>
        <p:nvPicPr>
          <p:cNvPr id="343" name="Google Shape;34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9100" y="1794800"/>
            <a:ext cx="5281274" cy="297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</a:t>
            </a:r>
            <a:r>
              <a:rPr lang="en-GB"/>
              <a:t>avigating Ambiguity</a:t>
            </a:r>
            <a:endParaRPr/>
          </a:p>
        </p:txBody>
      </p:sp>
      <p:pic>
        <p:nvPicPr>
          <p:cNvPr id="349" name="Google Shape;34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725" y="1093925"/>
            <a:ext cx="79791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4"/>
          <p:cNvSpPr txBox="1"/>
          <p:nvPr/>
        </p:nvSpPr>
        <p:spPr>
          <a:xfrm>
            <a:off x="1495500" y="4089900"/>
            <a:ext cx="2847900" cy="8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DESIGN DOC</a:t>
            </a:r>
            <a:endParaRPr sz="3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</a:t>
            </a:r>
            <a:endParaRPr/>
          </a:p>
        </p:txBody>
      </p:sp>
      <p:sp>
        <p:nvSpPr>
          <p:cNvPr id="356" name="Google Shape;356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In-Memory Mongoose for integration tests.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57" name="Google Shape;35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828" y="1701253"/>
            <a:ext cx="4836700" cy="321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45"/>
          <p:cNvSpPr txBox="1"/>
          <p:nvPr/>
        </p:nvSpPr>
        <p:spPr>
          <a:xfrm>
            <a:off x="1338050" y="4186000"/>
            <a:ext cx="36336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IS MY TEST COVERAGE</a:t>
            </a:r>
            <a:endParaRPr sz="3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59" name="Google Shape;359;p45"/>
          <p:cNvSpPr txBox="1"/>
          <p:nvPr/>
        </p:nvSpPr>
        <p:spPr>
          <a:xfrm>
            <a:off x="2097975" y="1809625"/>
            <a:ext cx="21975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ZERO</a:t>
            </a:r>
            <a:endParaRPr sz="30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 Review</a:t>
            </a:r>
            <a:endParaRPr/>
          </a:p>
        </p:txBody>
      </p:sp>
      <p:sp>
        <p:nvSpPr>
          <p:cNvPr id="365" name="Google Shape;365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Super-awesome, the greatest things since sliced bread.</a:t>
            </a:r>
            <a:endParaRPr/>
          </a:p>
        </p:txBody>
      </p:sp>
      <p:pic>
        <p:nvPicPr>
          <p:cNvPr id="366" name="Google Shape;36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425" y="1651075"/>
            <a:ext cx="6787077" cy="327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work</a:t>
            </a:r>
            <a:endParaRPr/>
          </a:p>
        </p:txBody>
      </p:sp>
      <p:sp>
        <p:nvSpPr>
          <p:cNvPr id="372" name="Google Shape;372;p47"/>
          <p:cNvSpPr txBox="1"/>
          <p:nvPr>
            <p:ph idx="1" type="body"/>
          </p:nvPr>
        </p:nvSpPr>
        <p:spPr>
          <a:xfrm>
            <a:off x="311700" y="1152475"/>
            <a:ext cx="3685500" cy="30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Each of us </a:t>
            </a:r>
            <a:r>
              <a:rPr lang="en-GB"/>
              <a:t>contributed a lot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We learned from each other both technical and soft skills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We had fun!</a:t>
            </a:r>
            <a:r>
              <a:rPr lang="en-GB"/>
              <a:t> </a:t>
            </a:r>
            <a:endParaRPr/>
          </a:p>
        </p:txBody>
      </p:sp>
      <p:pic>
        <p:nvPicPr>
          <p:cNvPr id="373" name="Google Shape;37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25" y="11"/>
            <a:ext cx="3428974" cy="2571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1625" y="2408100"/>
            <a:ext cx="3428972" cy="2571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DEMO</a:t>
            </a:r>
            <a:endParaRPr sz="60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FROM OUR CLIENT</a:t>
            </a:r>
            <a:endParaRPr sz="6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 rotWithShape="1">
          <a:blip r:embed="rId3">
            <a:alphaModFix/>
          </a:blip>
          <a:srcRect b="0" l="0" r="0" t="19204"/>
          <a:stretch/>
        </p:blipFill>
        <p:spPr>
          <a:xfrm>
            <a:off x="-67675" y="1017725"/>
            <a:ext cx="9259548" cy="41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 Detection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Autonomous driving</a:t>
            </a:r>
            <a:endParaRPr/>
          </a:p>
        </p:txBody>
      </p:sp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Pop culture</a:t>
            </a:r>
            <a:endParaRPr/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1" cy="37635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</a:t>
            </a:r>
            <a:endParaRPr/>
          </a:p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Powers many Computer Vision solutions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Needs excessive amount of data for training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The data is usually generated by people =&gt; Manual Image Annotation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Manual Image Annotation</a:t>
            </a:r>
            <a:endParaRPr/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Humans look into images and find areas of interest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900" y="2571750"/>
            <a:ext cx="2857500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Manual Image Annotation</a:t>
            </a:r>
            <a:endParaRPr/>
          </a:p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Humans look into images and find areas of interest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Then they mark these areas with tags</a:t>
            </a:r>
            <a:endParaRPr/>
          </a:p>
        </p:txBody>
      </p:sp>
      <p:sp>
        <p:nvSpPr>
          <p:cNvPr id="104" name="Google Shape;104;p2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900" y="2571750"/>
            <a:ext cx="2857500" cy="200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2475" y="1095100"/>
            <a:ext cx="4169825" cy="347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